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59" r:id="rId3"/>
    <p:sldId id="260" r:id="rId5"/>
    <p:sldId id="261" r:id="rId6"/>
    <p:sldId id="262" r:id="rId7"/>
    <p:sldId id="357" r:id="rId8"/>
    <p:sldId id="278" r:id="rId9"/>
    <p:sldId id="279" r:id="rId10"/>
    <p:sldId id="311" r:id="rId11"/>
    <p:sldId id="294" r:id="rId12"/>
    <p:sldId id="314" r:id="rId13"/>
    <p:sldId id="319" r:id="rId14"/>
    <p:sldId id="320" r:id="rId15"/>
    <p:sldId id="263" r:id="rId16"/>
    <p:sldId id="322" r:id="rId17"/>
    <p:sldId id="323" r:id="rId18"/>
    <p:sldId id="324" r:id="rId19"/>
    <p:sldId id="343" r:id="rId20"/>
    <p:sldId id="325" r:id="rId21"/>
    <p:sldId id="327" r:id="rId22"/>
    <p:sldId id="390" r:id="rId23"/>
    <p:sldId id="329" r:id="rId24"/>
    <p:sldId id="330" r:id="rId25"/>
    <p:sldId id="332" r:id="rId26"/>
    <p:sldId id="333" r:id="rId27"/>
    <p:sldId id="344" r:id="rId28"/>
    <p:sldId id="338" r:id="rId29"/>
    <p:sldId id="392" r:id="rId30"/>
    <p:sldId id="393" r:id="rId31"/>
    <p:sldId id="334" r:id="rId32"/>
    <p:sldId id="272" r:id="rId33"/>
    <p:sldId id="275" r:id="rId34"/>
    <p:sldId id="388" r:id="rId35"/>
    <p:sldId id="27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40DA"/>
    <a:srgbClr val="C8C8C8"/>
    <a:srgbClr val="DCDCDC"/>
    <a:srgbClr val="F0F0F0"/>
    <a:srgbClr val="E6E6E6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07"/>
        <p:guide pos="378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A246-3216-4D64-A000-A347E1389C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-2074"/>
            <a:ext cx="12192000" cy="32448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2008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1078" y="-2074"/>
            <a:ext cx="461665" cy="14229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1155392" y="4717032"/>
            <a:ext cx="2191963" cy="4858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6405" y="2131758"/>
            <a:ext cx="9144000" cy="2086725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55392" y="4709889"/>
            <a:ext cx="2191963" cy="485886"/>
          </a:xfrm>
        </p:spPr>
        <p:txBody>
          <a:bodyPr wrap="square" anchor="ctr" anchorCtr="0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89350" y="1022350"/>
            <a:ext cx="4813300" cy="48133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89350" y="2019981"/>
            <a:ext cx="4800600" cy="2852737"/>
          </a:xfrm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-2074"/>
            <a:ext cx="12192000" cy="32448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2008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034643" y="4129623"/>
            <a:ext cx="2122714" cy="5403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72343" y="2647338"/>
            <a:ext cx="8447314" cy="1202510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 hasCustomPrompt="1"/>
          </p:nvPr>
        </p:nvSpPr>
        <p:spPr>
          <a:xfrm>
            <a:off x="5033963" y="4112759"/>
            <a:ext cx="2124075" cy="549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image" Target="../media/image10.png"/><Relationship Id="rId1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hemeOverride" Target="../theme/themeOverride5.xml"/><Relationship Id="rId1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76.xml"/><Relationship Id="rId5" Type="http://schemas.openxmlformats.org/officeDocument/2006/relationships/image" Target="../media/image15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1.xml"/><Relationship Id="rId5" Type="http://schemas.openxmlformats.org/officeDocument/2006/relationships/image" Target="../media/image16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86.xml"/><Relationship Id="rId5" Type="http://schemas.openxmlformats.org/officeDocument/2006/relationships/image" Target="../media/image17.png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7.xml"/><Relationship Id="rId17" Type="http://schemas.openxmlformats.org/officeDocument/2006/relationships/themeOverride" Target="../theme/themeOverride2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3" Type="http://schemas.openxmlformats.org/officeDocument/2006/relationships/image" Target="../media/image26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8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1.xml"/><Relationship Id="rId3" Type="http://schemas.openxmlformats.org/officeDocument/2006/relationships/image" Target="../media/image30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8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6.xml"/><Relationship Id="rId5" Type="http://schemas.openxmlformats.org/officeDocument/2006/relationships/tags" Target="../tags/tag122.xml"/><Relationship Id="rId4" Type="http://schemas.openxmlformats.org/officeDocument/2006/relationships/image" Target="../media/image32.jpe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7.xml"/><Relationship Id="rId5" Type="http://schemas.openxmlformats.org/officeDocument/2006/relationships/tags" Target="../tags/tag126.xml"/><Relationship Id="rId4" Type="http://schemas.openxmlformats.org/officeDocument/2006/relationships/image" Target="../media/image33.jpe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34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8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27.xml"/><Relationship Id="rId3" Type="http://schemas.openxmlformats.org/officeDocument/2006/relationships/image" Target="../media/image3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.xml"/><Relationship Id="rId5" Type="http://schemas.openxmlformats.org/officeDocument/2006/relationships/image" Target="../media/image4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11555" y="1905635"/>
            <a:ext cx="9999980" cy="2145030"/>
          </a:xfrm>
        </p:spPr>
        <p:txBody>
          <a:bodyPr lIns="90000" tIns="46800" rIns="90000" bIns="46800">
            <a:normAutofit fontScale="90000"/>
          </a:bodyPr>
          <a:lstStyle/>
          <a:p>
            <a:pPr algn="ctr"/>
            <a:r>
              <a:rPr lang="zh-CN" altLang="en-US" sz="6600"/>
              <a:t>同好之交项目亮点答辩</a:t>
            </a:r>
            <a:br>
              <a:rPr lang="en-US" altLang="zh-CN" sz="6600"/>
            </a:br>
            <a:endParaRPr lang="en-US" altLang="zh-CN" sz="660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00100" y="4590415"/>
            <a:ext cx="10865485" cy="1363980"/>
          </a:xfrm>
          <a:solidFill>
            <a:schemeClr val="accent2"/>
          </a:solidFill>
          <a:ln>
            <a:solidFill>
              <a:srgbClr val="FF0000"/>
            </a:solidFill>
          </a:ln>
        </p:spPr>
        <p:txBody>
          <a:bodyPr lIns="90000" tIns="46800" rIns="90000" bIns="46800">
            <a:normAutofit/>
          </a:bodyPr>
          <a:lstStyle/>
          <a:p>
            <a:pPr algn="ctr"/>
            <a:r>
              <a:rPr lang="en-US" altLang="zh-CN" sz="4400"/>
              <a:t> </a:t>
            </a:r>
            <a:r>
              <a:rPr lang="en-US" altLang="zh-CN" sz="4000"/>
              <a:t> 1607C  </a:t>
            </a:r>
            <a:r>
              <a:rPr lang="zh-CN" altLang="en-US" sz="4000"/>
              <a:t>答辩人</a:t>
            </a:r>
            <a:r>
              <a:rPr lang="en-US" altLang="zh-CN" sz="4000"/>
              <a:t>:  </a:t>
            </a:r>
            <a:r>
              <a:rPr lang="zh-CN" altLang="en-US" sz="4000"/>
              <a:t>王 龙 </a:t>
            </a:r>
            <a:endParaRPr lang="zh-CN" altLang="en-US" sz="4000"/>
          </a:p>
        </p:txBody>
      </p:sp>
    </p:spTree>
    <p:custDataLst>
      <p:tags r:id="rId3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  <p:bldLst>
      <p:bldP spid="5" grpId="1" animBg="1" build="p"/>
      <p:bldP spid="4" grpId="1"/>
      <p:bldP spid="4" grpId="3"/>
      <p:bldP spid="4" grpId="5"/>
      <p:bldP spid="4" grpId="7"/>
      <p:bldP spid="4" grpId="9"/>
      <p:bldP spid="4" grpId="1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458216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2160"/>
              </a:tblGrid>
              <a:tr h="11315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系 统 架 构</a:t>
                      </a:r>
                      <a:endParaRPr lang="zh-CN" altLang="en-US" sz="44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5" name="流程图: 联系 24"/>
          <p:cNvSpPr/>
          <p:nvPr/>
        </p:nvSpPr>
        <p:spPr>
          <a:xfrm>
            <a:off x="7498080" y="2710180"/>
            <a:ext cx="2184400" cy="265112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SpringCloud是基于SpringBoot的一整套实现微服务的框架。实现微服务之间的通信,直接将模板上传到容器中.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171315" y="1377950"/>
            <a:ext cx="3326765" cy="1331595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SpringBoot是一个服务于框架的框架，服务范围是简化配置文件。让应用部署变的简单可以快速开启一个Web容器进行开发。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7" name="流程图: 联系 26"/>
          <p:cNvSpPr/>
          <p:nvPr/>
        </p:nvSpPr>
        <p:spPr>
          <a:xfrm>
            <a:off x="4170045" y="5361305"/>
            <a:ext cx="3328035" cy="1372235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</a:rPr>
              <a:t>SpringData是一个用于简化数据库访问，并支持云服务的开源框架。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流程图: 联系 27"/>
          <p:cNvSpPr/>
          <p:nvPr/>
        </p:nvSpPr>
        <p:spPr>
          <a:xfrm>
            <a:off x="1986915" y="2709545"/>
            <a:ext cx="2184400" cy="2651125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</a:rPr>
              <a:t>SpringMVC可以把业务对象和控制逻辑清晰的分离，允许声明的方法进行请求参数和业务对象的绑定 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29" name="表格 28"/>
          <p:cNvGraphicFramePr/>
          <p:nvPr/>
        </p:nvGraphicFramePr>
        <p:xfrm>
          <a:off x="4170045" y="2709545"/>
          <a:ext cx="332803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035"/>
              </a:tblGrid>
              <a:tr h="2651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后 端 架 构 为：</a:t>
                      </a:r>
                      <a:endParaRPr lang="zh-CN" altLang="en-US" sz="2800"/>
                    </a:p>
                    <a:p>
                      <a:pPr>
                        <a:buNone/>
                      </a:pPr>
                      <a:r>
                        <a:rPr lang="zh-CN" altLang="en-US" sz="2800" b="1">
                          <a:solidFill>
                            <a:srgbClr val="92D050"/>
                          </a:solidFill>
                        </a:rPr>
                        <a:t>SpringBoot</a:t>
                      </a:r>
                      <a:r>
                        <a:rPr lang="zh-CN" altLang="en-US" sz="2800" b="1"/>
                        <a:t>+</a:t>
                      </a:r>
                      <a:r>
                        <a:rPr lang="zh-CN" altLang="en-US" sz="2800" b="1">
                          <a:solidFill>
                            <a:srgbClr val="FFC000"/>
                          </a:solidFill>
                        </a:rPr>
                        <a:t>SpringCloud</a:t>
                      </a:r>
                      <a:r>
                        <a:rPr lang="zh-CN" altLang="en-US" sz="2800" b="1"/>
                        <a:t>+</a:t>
                      </a:r>
                      <a:r>
                        <a:rPr lang="zh-CN" altLang="en-US" sz="2000" b="1">
                          <a:solidFill>
                            <a:srgbClr val="00B0F0"/>
                          </a:solidFill>
                        </a:rPr>
                        <a:t>SpringMVC</a:t>
                      </a:r>
                      <a:r>
                        <a:rPr lang="zh-CN" altLang="en-US" sz="2800" b="1"/>
                        <a:t>+</a:t>
                      </a:r>
                      <a:r>
                        <a:rPr lang="zh-CN" altLang="en-US" sz="2800" b="1">
                          <a:solidFill>
                            <a:schemeClr val="tx2"/>
                          </a:solidFill>
                        </a:rPr>
                        <a:t>SpringData</a:t>
                      </a:r>
                      <a:r>
                        <a:rPr lang="zh-CN" altLang="en-US" sz="2800"/>
                        <a:t> </a:t>
                      </a: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我 们把 这 种 架 构 也 称之 为 </a:t>
                      </a:r>
                      <a:r>
                        <a:rPr lang="zh-CN" altLang="en-US" sz="2800">
                          <a:solidFill>
                            <a:srgbClr val="EC40DA"/>
                          </a:solidFill>
                        </a:rPr>
                        <a:t>全 家 桶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8" grpId="0" bldLvl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1050925" y="344805"/>
          <a:ext cx="3924300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</a:tblGrid>
              <a:tr h="797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4400">
                          <a:solidFill>
                            <a:schemeClr val="bg1"/>
                          </a:solidFill>
                          <a:sym typeface="+mn-ea"/>
                        </a:rPr>
                        <a:t>API </a:t>
                      </a:r>
                      <a:r>
                        <a:rPr lang="zh-CN" altLang="en-US" sz="4400">
                          <a:solidFill>
                            <a:schemeClr val="bg1"/>
                          </a:solidFill>
                          <a:sym typeface="+mn-ea"/>
                        </a:rPr>
                        <a:t>文 档</a:t>
                      </a:r>
                      <a:endParaRPr lang="zh-CN" altLang="en-US" sz="44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50925" y="1242060"/>
            <a:ext cx="9725025" cy="5835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前后端约定的返回码列表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5" y="1983105"/>
            <a:ext cx="10180320" cy="4371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50850" y="-11430"/>
            <a:ext cx="461645" cy="1084580"/>
          </a:xfrm>
          <a:prstGeom prst="rect">
            <a:avLst/>
          </a:prstGeom>
          <a:solidFill>
            <a:srgbClr val="92D050"/>
          </a:solidFill>
          <a:ln>
            <a:solidFill>
              <a:srgbClr val="EC4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162050" y="197485"/>
          <a:ext cx="5280025" cy="90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025"/>
              </a:tblGrid>
              <a:tr h="90551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4400"/>
                        <a:t>个人负责模块描述</a:t>
                      </a:r>
                      <a:endParaRPr lang="zh-CN" altLang="en-US" sz="44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2532380" y="1280700"/>
            <a:ext cx="1190303" cy="9468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/>
              <a:t>01</a:t>
            </a:r>
            <a:endParaRPr lang="en-US" altLang="zh-CN" sz="3200"/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2449830" y="2366391"/>
            <a:ext cx="1190303" cy="10820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/>
              <a:t>02</a:t>
            </a:r>
            <a:endParaRPr lang="en-US" altLang="zh-CN" sz="3200"/>
          </a:p>
        </p:txBody>
      </p:sp>
      <p:sp>
        <p:nvSpPr>
          <p:cNvPr id="29" name="矩形 28"/>
          <p:cNvSpPr/>
          <p:nvPr>
            <p:custDataLst>
              <p:tags r:id="rId4"/>
            </p:custDataLst>
          </p:nvPr>
        </p:nvSpPr>
        <p:spPr>
          <a:xfrm>
            <a:off x="2449830" y="3612182"/>
            <a:ext cx="1190303" cy="9594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/>
              <a:t>03</a:t>
            </a:r>
            <a:endParaRPr lang="en-US" altLang="zh-CN" sz="3200"/>
          </a:p>
        </p:txBody>
      </p:sp>
      <p:sp>
        <p:nvSpPr>
          <p:cNvPr id="33" name="矩形 32"/>
          <p:cNvSpPr/>
          <p:nvPr>
            <p:custDataLst>
              <p:tags r:id="rId5"/>
            </p:custDataLst>
          </p:nvPr>
        </p:nvSpPr>
        <p:spPr>
          <a:xfrm>
            <a:off x="2449830" y="4746102"/>
            <a:ext cx="1190303" cy="9576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/>
              <a:t>04</a:t>
            </a:r>
            <a:endParaRPr lang="en-US" altLang="zh-CN" sz="240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3791145" y="1227995"/>
            <a:ext cx="7966474" cy="10517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用户模块</a:t>
            </a:r>
            <a:endParaRPr lang="zh-CN" altLang="en-US" sz="36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3789467" y="2366183"/>
            <a:ext cx="7966474" cy="1082789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sz="3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吐槽模块</a:t>
            </a:r>
            <a:endParaRPr lang="zh-CN" sz="36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3823042" y="3611810"/>
            <a:ext cx="7963956" cy="960241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sz="36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交友模块</a:t>
            </a:r>
            <a:endParaRPr lang="zh-CN" sz="36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3808772" y="4745801"/>
            <a:ext cx="7932899" cy="957723"/>
          </a:xfrm>
          <a:prstGeom prst="rect">
            <a:avLst/>
          </a:prstGeom>
          <a:solidFill>
            <a:srgbClr val="92D050"/>
          </a:solidFill>
        </p:spPr>
        <p:txBody>
          <a:bodyPr wrap="none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>
                <a:solidFill>
                  <a:schemeClr val="bg1"/>
                </a:solidFill>
              </a:rPr>
              <a:t>搜索模块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6" grpId="0" bldLvl="0" animBg="1"/>
      <p:bldP spid="25" grpId="0" bldLvl="0" animBg="1"/>
      <p:bldP spid="9" grpId="0" bldLvl="0" animBg="1"/>
      <p:bldP spid="29" grpId="0" bldLvl="0" animBg="1"/>
      <p:bldP spid="13" grpId="0" bldLvl="0" animBg="1"/>
      <p:bldP spid="33" grpId="0" bldLvl="0" animBg="1"/>
      <p:bldP spid="2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功能模块一之用户模块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4297371" y="4021261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2019</a:t>
            </a:r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8402430" y="4026923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2020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3884295" cy="52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95"/>
              </a:tblGrid>
              <a:tr h="52324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用户角色叙述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5709285" y="1422400"/>
          <a:ext cx="5944870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4870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登录与注册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90" y="2245360"/>
            <a:ext cx="4990465" cy="316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9285" y="2245360"/>
            <a:ext cx="5589270" cy="160528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5709920" y="3729355"/>
          <a:ext cx="5943600" cy="167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/>
              </a:tblGrid>
              <a:tr h="16783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用户模块：用户模块有用户登录和用户注册两个模块。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用户登录模块分为普通用户和管理员用户。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功能模块一之问答模块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284670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最新回答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4164330" y="1422400"/>
          <a:ext cx="309562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62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等待回答</a:t>
                      </a:r>
                      <a:r>
                        <a:rPr lang="en-US" altLang="zh-CN"/>
                        <a:t>           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/>
        </p:nvGraphicFramePr>
        <p:xfrm>
          <a:off x="8074660" y="1422400"/>
          <a:ext cx="2936240" cy="50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240"/>
              </a:tblGrid>
              <a:tr h="502285"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/>
                        <a:t>热门回答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1639570" y="1945005"/>
            <a:ext cx="819785" cy="100711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83260" y="2952115"/>
            <a:ext cx="2846705" cy="1678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显示用户发布的最新问答列表</a:t>
            </a:r>
            <a:r>
              <a:rPr lang="en-US" altLang="zh-CN"/>
              <a:t>.</a:t>
            </a:r>
            <a:r>
              <a:rPr lang="zh-CN" altLang="en-US"/>
              <a:t>实现的核心</a:t>
            </a:r>
            <a:r>
              <a:rPr lang="en-US" altLang="zh-CN"/>
              <a:t>:</a:t>
            </a:r>
            <a:r>
              <a:rPr lang="zh-CN" altLang="en-US"/>
              <a:t>最新回复的时间倒序排列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413250" y="2952115"/>
            <a:ext cx="2846705" cy="1678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显示等待回答的问答列表实现的核心</a:t>
            </a:r>
            <a:r>
              <a:rPr lang="en-US" altLang="zh-CN"/>
              <a:t>:</a:t>
            </a:r>
            <a:r>
              <a:rPr lang="zh-CN" altLang="en-US"/>
              <a:t>回复数量越多越热门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164830" y="2952115"/>
            <a:ext cx="2846705" cy="1678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显示问答系统中热门问答列表</a:t>
            </a:r>
            <a:r>
              <a:rPr lang="en-US" altLang="zh-CN"/>
              <a:t>.</a:t>
            </a:r>
            <a:r>
              <a:rPr lang="zh-CN" altLang="en-US"/>
              <a:t>实现的核心</a:t>
            </a:r>
            <a:r>
              <a:rPr lang="zh-CN" altLang="en-US"/>
              <a:t>回复数量为0时</a:t>
            </a:r>
            <a:endParaRPr lang="zh-CN" altLang="en-US"/>
          </a:p>
        </p:txBody>
      </p:sp>
      <p:graphicFrame>
        <p:nvGraphicFramePr>
          <p:cNvPr id="37" name="表格 36"/>
          <p:cNvGraphicFramePr/>
          <p:nvPr/>
        </p:nvGraphicFramePr>
        <p:xfrm>
          <a:off x="683260" y="4894580"/>
          <a:ext cx="10328275" cy="108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8275"/>
              </a:tblGrid>
              <a:tr h="108394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注</a:t>
                      </a:r>
                      <a:r>
                        <a:rPr lang="en-US" altLang="zh-CN"/>
                        <a:t>: 时间：问题发布成功后，仅显示提问时间，提问规则为多久前提问，当作者对问题重新编辑后，则在发布时间后增加更新时间 规则同上一个时间</a:t>
                      </a:r>
                      <a:r>
                        <a:rPr lang="zh-CN" altLang="en-US"/>
                        <a:t>一个标签对应多个问题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一个问题对应多个标签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下箭头 5"/>
          <p:cNvSpPr/>
          <p:nvPr/>
        </p:nvSpPr>
        <p:spPr>
          <a:xfrm>
            <a:off x="9062085" y="1945005"/>
            <a:ext cx="819785" cy="100711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5302250" y="1945005"/>
            <a:ext cx="819785" cy="100711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bldLvl="0" animBg="1"/>
      <p:bldP spid="34" grpId="0" bldLvl="0" animBg="1"/>
      <p:bldP spid="7" grpId="0" bldLvl="0" animBg="1"/>
      <p:bldP spid="35" grpId="0" bldLvl="0" animBg="1"/>
      <p:bldP spid="6" grpId="0" bldLvl="0" animBg="1"/>
      <p:bldP spid="36" grpId="0" bldLvl="0" animBg="1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18533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185" y="324485"/>
            <a:ext cx="4345305" cy="591185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功能模块一之文章模块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683260" y="1422400"/>
          <a:ext cx="4188460" cy="501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460"/>
              </a:tblGrid>
              <a:tr h="50165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文章审核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7066915" y="1422400"/>
          <a:ext cx="3944620" cy="50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620"/>
              </a:tblGrid>
              <a:tr h="5022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文章点赞</a:t>
                      </a:r>
                      <a:r>
                        <a:rPr lang="en-US" altLang="zh-CN"/>
                        <a:t>           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2258695" y="1924050"/>
            <a:ext cx="1037590" cy="116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8520430" y="1924685"/>
            <a:ext cx="1037590" cy="11677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53820" y="3092450"/>
            <a:ext cx="2846705" cy="1737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将未审核 状态</a:t>
            </a:r>
            <a:r>
              <a:rPr lang="en-US" altLang="zh-CN"/>
              <a:t>0</a:t>
            </a:r>
            <a:r>
              <a:rPr lang="zh-CN" altLang="en-US"/>
              <a:t>改为审核状态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7614920" y="3091815"/>
            <a:ext cx="2846705" cy="1737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点赞数量累加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5498465"/>
            <a:ext cx="4366895" cy="122682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332990" y="4829175"/>
            <a:ext cx="887730" cy="71882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8674100" y="4879340"/>
            <a:ext cx="728345" cy="61912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10" y="5498465"/>
            <a:ext cx="5852160" cy="113538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4749165" y="1924685"/>
          <a:ext cx="2317750" cy="290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750"/>
              </a:tblGrid>
              <a:tr h="29051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实现文章的缓存处理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     Spring-data-redis是spring大家族的一部分，提供了在srping应用中通过简单的配置访问redis服务，对reids底层开发包(Jedis, JRedis, and RJC)进行了高度封装   RedisTemplate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提供了redis各种操作</a:t>
                      </a:r>
                      <a:endParaRPr lang="zh-CN" altLang="en-US" sz="16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7" grpId="0" bldLvl="0" animBg="1"/>
      <p:bldP spid="34" grpId="0" bldLvl="0" animBg="1"/>
      <p:bldP spid="28" grpId="0" bldLvl="0" animBg="1"/>
      <p:bldP spid="35" grpId="0" bldLvl="0" animBg="1"/>
      <p:bldP spid="8" grpId="0" bldLvl="0" animBg="1"/>
      <p:bldP spid="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185" y="325120"/>
            <a:ext cx="4344670" cy="591185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功能模块一之吐槽模块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1301750" y="1422400"/>
          <a:ext cx="7755255" cy="103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55"/>
              </a:tblGrid>
              <a:tr h="1031240"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/>
                        <a:t>SpringDataMongoDB框架实现吐槽微服务的持久层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1301750" y="2790190"/>
          <a:ext cx="772604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6045"/>
              </a:tblGrid>
              <a:tr h="629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吐槽和评论两项功能存在以下特点：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（1）数据量大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（2）写入操作频繁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（3）价值较低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1301750" y="4528820"/>
          <a:ext cx="7754620" cy="123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4620"/>
              </a:tblGrid>
              <a:tr h="1236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点赞过程中假如数据库里面的点赞数为null时,我们是不可能做到点赞数累加.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做个简单的逻辑判断  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4843780"/>
            <a:ext cx="4564380" cy="922020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9361170" y="1422400"/>
          <a:ext cx="2407285" cy="94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285"/>
              </a:tblGrid>
              <a:tr h="940435"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/>
                        <a:t>控制不能重复点赞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9361170" y="2790190"/>
          <a:ext cx="2406650" cy="297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650"/>
              </a:tblGrid>
              <a:tr h="29762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控制不能重复点赞(保证一个用户点赞一次)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逻辑:首先判断用户是否已经点赞成功如果点赞成功的话,给他返回相应的信息不能重复点赞</a:t>
                      </a: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185" y="325120"/>
            <a:ext cx="4344670" cy="591185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功能模块一之吐槽模块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1681480" y="1097280"/>
          <a:ext cx="10259060" cy="91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9060"/>
              </a:tblGrid>
              <a:tr h="915035"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 sz="2000"/>
                        <a:t>控制不能重复点赞</a:t>
                      </a:r>
                      <a:endParaRPr lang="zh-CN" altLang="en-US" sz="200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640" y="2219960"/>
            <a:ext cx="8825865" cy="39547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18533" y="-2074"/>
            <a:ext cx="461665" cy="12445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功能模块一之搜索模块</a:t>
            </a:r>
            <a:endParaRPr lang="zh-CN" altLang="en-US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7835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835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37" name="表格 36"/>
          <p:cNvGraphicFramePr/>
          <p:nvPr/>
        </p:nvGraphicFramePr>
        <p:xfrm>
          <a:off x="1099185" y="1548130"/>
          <a:ext cx="45643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380"/>
              </a:tblGrid>
              <a:tr h="118872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/>
                        <a:t>利用</a:t>
                      </a:r>
                      <a:r>
                        <a:t>ElasticSearch</a:t>
                      </a:r>
                    </a:p>
                    <a:p>
                      <a:pPr algn="ctr">
                        <a:buNone/>
                      </a:pPr>
                      <a:r>
                        <a:rPr lang="zh-CN"/>
                        <a:t>进行</a:t>
                      </a:r>
                      <a:r>
                        <a:t>分布式搜索和分析引擎.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6497320" y="1548130"/>
          <a:ext cx="503237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375"/>
              </a:tblGrid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利用</a:t>
                      </a:r>
                      <a:r>
                        <a:rPr lang="en-US" altLang="zh-CN"/>
                        <a:t>Ik</a:t>
                      </a:r>
                      <a:r>
                        <a:rPr lang="zh-CN" altLang="en-US"/>
                        <a:t>分词器进行分词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 利用</a:t>
                      </a:r>
                      <a:r>
                        <a:rPr lang="zh-CN" altLang="en-US" sz="1800">
                          <a:sym typeface="+mn-ea"/>
                        </a:rPr>
                        <a:t>Logstash 将elasticsearch与MySQL数据同步</a:t>
                      </a:r>
                      <a:r>
                        <a:rPr lang="en-US" altLang="zh-CN" sz="1800">
                          <a:sym typeface="+mn-ea"/>
                        </a:rPr>
                        <a:t>.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85" y="3076575"/>
            <a:ext cx="10430510" cy="30029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笑脸 2"/>
          <p:cNvSpPr/>
          <p:nvPr/>
        </p:nvSpPr>
        <p:spPr>
          <a:xfrm>
            <a:off x="3171825" y="677545"/>
            <a:ext cx="7153275" cy="5120005"/>
          </a:xfrm>
          <a:prstGeom prst="smileyFace">
            <a:avLst>
              <a:gd name="adj" fmla="val 74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endParaRPr lang="zh-CN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4400">
                <a:sym typeface="+mn-ea"/>
              </a:rPr>
              <a:t>技术亮点分析</a:t>
            </a:r>
            <a:endParaRPr lang="zh-CN" altLang="en-US" sz="4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-2074"/>
            <a:ext cx="3429000" cy="685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0" y="0"/>
            <a:ext cx="247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4218940" y="750483"/>
            <a:ext cx="796111" cy="874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4218940" y="2326253"/>
            <a:ext cx="796111" cy="8547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4218940" y="3881996"/>
            <a:ext cx="796111" cy="786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6"/>
            </p:custDataLst>
          </p:nvPr>
        </p:nvSpPr>
        <p:spPr>
          <a:xfrm>
            <a:off x="4218950" y="5380096"/>
            <a:ext cx="796466" cy="78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5116195" y="750570"/>
            <a:ext cx="5544820" cy="875030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项目介绍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4287468" y="937912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53817" y="2720727"/>
            <a:ext cx="2884587" cy="707886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/>
              <a:t>项目介绍</a:t>
            </a:r>
            <a:endParaRPr lang="zh-CN" altLang="en-US" sz="4800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136515" y="2326005"/>
            <a:ext cx="5524500" cy="8547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功能模块介绍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4287468" y="2493539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4287468" y="3980453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5116830" y="3881755"/>
            <a:ext cx="5544185" cy="785495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altLang="zh-CN" sz="3600">
                <a:sym typeface="+mn-ea"/>
              </a:rPr>
              <a:t>  </a:t>
            </a:r>
            <a:r>
              <a:rPr lang="zh-CN" altLang="en-US" sz="3600">
                <a:sym typeface="+mn-ea"/>
              </a:rPr>
              <a:t>技术亮点分析</a:t>
            </a:r>
            <a:endParaRPr 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5137150" y="5379720"/>
            <a:ext cx="5615305" cy="786130"/>
          </a:xfrm>
          <a:prstGeom prst="rect">
            <a:avLst/>
          </a:prstGeom>
          <a:solidFill>
            <a:srgbClr val="00B0F0"/>
          </a:solidFill>
        </p:spPr>
        <p:txBody>
          <a:bodyPr wrap="none">
            <a:no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开发遇到的问题和解决办法</a:t>
            </a:r>
            <a:r>
              <a:rPr lang="en-US" altLang="zh-CN" sz="3600"/>
              <a:t>   </a:t>
            </a:r>
            <a:endParaRPr lang="zh-CN" altLang="en-US" sz="3600"/>
          </a:p>
          <a:p>
            <a:pPr algn="l"/>
            <a:endParaRPr lang="zh-CN" altLang="en-US" sz="3600"/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4287468" y="5478097"/>
            <a:ext cx="659432" cy="589371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04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1"/>
      <p:bldP spid="13" grpId="1"/>
      <p:bldP spid="15" grpId="1"/>
      <p:bldP spid="21" grpId="0" bldLvl="0" animBg="1"/>
      <p:bldP spid="3" grpId="2" bldLvl="0" animBg="1"/>
      <p:bldP spid="25" grpId="0" bldLvl="0" animBg="1"/>
      <p:bldP spid="9" grpId="2" bldLvl="0" animBg="1"/>
      <p:bldP spid="29" grpId="0" bldLvl="0" animBg="1"/>
      <p:bldP spid="13" grpId="2" bldLvl="0" animBg="1"/>
      <p:bldP spid="33" grpId="0" bldLvl="0" animBg="1"/>
      <p:bldP spid="15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670" y="235327"/>
            <a:ext cx="6477152" cy="590931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涉及技术点之项目框架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902970" y="2175510"/>
          <a:ext cx="1054671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715"/>
              </a:tblGrid>
              <a:tr h="350520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项目框架：项目采用得spring boot+springcloud微服务框架，好处是对于springboot默认依赖web组件SpringMvc,简化了xml配置,方便整合一些我们项目中所用到的框架,注解开发让我们的开发效率更加迅速。而SpringCloud在平时开过程发中，对于一些相关服务的业务逻辑实现，我们可以利用SpringCloud中的Eureka,将服务注册的eureka下，然后服务消费端完成服务调用即可。同时，springcloud它提供了可视化的监控平台，在方面大大方便了后期项目的维护。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099185" y="1155700"/>
          <a:ext cx="10350500" cy="81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0"/>
              </a:tblGrid>
              <a:tr h="8197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000">
                          <a:solidFill>
                            <a:schemeClr val="tx1"/>
                          </a:solidFill>
                          <a:sym typeface="+mn-ea"/>
                        </a:rPr>
                        <a:t>spring boot+springcloud</a:t>
                      </a:r>
                      <a:endParaRPr lang="zh-CN" altLang="en-US" sz="4000">
                        <a:sym typeface="+mn-ea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670" y="235327"/>
            <a:ext cx="6477152" cy="590931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涉及技术点之Redis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902970" y="4056380"/>
          <a:ext cx="5452110" cy="1624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110"/>
              </a:tblGrid>
              <a:tr h="162433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reids缓存点赞数量,控制不能重复点赞。首先是处于登录状态下,利用已经存储的点赞数量进行判断,如果点赞过的话,提示您已经点赞过了,如果没有的话就更改数据库点赞的利用注入的reidsTemplate里面的opsForValue().set()方法进行点赞数量的变化。  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979805"/>
            <a:ext cx="5003800" cy="244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0" y="979805"/>
            <a:ext cx="5274310" cy="36220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涉及技术点之MongoDB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097915" y="2687955"/>
          <a:ext cx="5998210" cy="97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8210"/>
              </a:tblGrid>
              <a:tr h="97409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MongoDB 是一个跨平台的，面向文档的数据库， BSON 格式进行存储的.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BSON 格式就是比较复杂的json格式.。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098550" y="1149985"/>
          <a:ext cx="5997575" cy="13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575"/>
              </a:tblGrid>
              <a:tr h="1329690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什么时候用MongoDB?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（1）数据量大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（2）写入操作频繁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（3）价值较低(数据不重要 丢几条无影响)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4006850"/>
            <a:ext cx="6476365" cy="205867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7666355" y="324485"/>
          <a:ext cx="4182110" cy="114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110"/>
              </a:tblGrid>
              <a:tr h="1149350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java操作mongodb简单查询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85" y="1765300"/>
            <a:ext cx="4693920" cy="33432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92386" y="5108308"/>
            <a:ext cx="675347" cy="0"/>
          </a:xfrm>
          <a:prstGeom prst="line">
            <a:avLst/>
          </a:prstGeom>
          <a:solidFill>
            <a:srgbClr val="92D050"/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 lang="en-US" altLang="zh-CN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IK</a:t>
            </a:r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分词器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98550" y="1149985"/>
          <a:ext cx="10317480" cy="77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480"/>
              </a:tblGrid>
              <a:tr h="770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K提供了两个分词算法ik_smart 和 ik_max_word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其中 ik_smart 为最少切分，ik_max_word为最细粒度划分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5957570" y="2220595"/>
          <a:ext cx="5627370" cy="82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7370"/>
              </a:tblGrid>
              <a:tr h="82232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区别:细分分的词汇多.缺点:分的太细匹配度降低.最少分需要填的关键字相对准确.。 </a:t>
                      </a:r>
                      <a:endParaRPr lang="zh-CN" altLang="en-US" sz="180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2124075"/>
            <a:ext cx="2117090" cy="397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00" y="2124075"/>
            <a:ext cx="1661160" cy="3977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205" y="3233420"/>
            <a:ext cx="5626735" cy="28682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RabbitMQ</a:t>
            </a:r>
            <a:endParaRPr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98550" y="1149985"/>
          <a:ext cx="10317480" cy="77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480"/>
              </a:tblGrid>
              <a:tr h="770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ActiveMQ(最安全的,效率低)，RabbitMQ(安全效率还行,适合做金融),Kafka(用于大数据速度较快)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35" y="1972945"/>
            <a:ext cx="8329930" cy="2976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RabbitMQ</a:t>
            </a:r>
            <a:r>
              <a:rPr lang="zh-CN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的模式</a:t>
            </a:r>
            <a:endParaRPr lang="zh-CN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42519" y="4025394"/>
            <a:ext cx="701617" cy="344200"/>
          </a:xfrm>
          <a:prstGeom prst="rect">
            <a:avLst/>
          </a:prstGeom>
        </p:spPr>
        <p:txBody>
          <a:bodyPr wrap="non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2018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42519" y="4401116"/>
            <a:ext cx="3741593" cy="313829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/>
              <a:t>YOU CAN ADD YOUR TITLE HERE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/>
        </p:nvGraphicFramePr>
        <p:xfrm>
          <a:off x="947420" y="1422400"/>
          <a:ext cx="284670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主题模式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4428490" y="1422400"/>
          <a:ext cx="3095625" cy="5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625"/>
              </a:tblGrid>
              <a:tr h="5226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/>
                        <a:t>分列模式</a:t>
                      </a:r>
                      <a:r>
                        <a:rPr lang="en-US" altLang="zh-CN"/>
                        <a:t>           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/>
        </p:nvGraphicFramePr>
        <p:xfrm>
          <a:off x="8338820" y="1422400"/>
          <a:ext cx="2936240" cy="50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240"/>
              </a:tblGrid>
              <a:tr h="502285">
                <a:tc>
                  <a:txBody>
                    <a:bodyPr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/>
                        <a:t>直接模式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7" name="下箭头 26"/>
          <p:cNvSpPr/>
          <p:nvPr/>
        </p:nvSpPr>
        <p:spPr>
          <a:xfrm>
            <a:off x="1960880" y="2125345"/>
            <a:ext cx="819785" cy="10071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9337040" y="2125345"/>
            <a:ext cx="819785" cy="10071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5566410" y="2125345"/>
            <a:ext cx="819785" cy="10071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" y="3132455"/>
            <a:ext cx="3786505" cy="1793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490" y="3132455"/>
            <a:ext cx="3136265" cy="1688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8820" y="3338195"/>
            <a:ext cx="3141345" cy="1718310"/>
          </a:xfrm>
          <a:prstGeom prst="rect">
            <a:avLst/>
          </a:prstGeom>
        </p:spPr>
      </p:pic>
      <p:graphicFrame>
        <p:nvGraphicFramePr>
          <p:cNvPr id="17" name="表格 16"/>
          <p:cNvGraphicFramePr/>
          <p:nvPr/>
        </p:nvGraphicFramePr>
        <p:xfrm>
          <a:off x="947420" y="5166360"/>
          <a:ext cx="2846705" cy="116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116014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主题模式是分列模式的加强版.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4573270" y="5166360"/>
          <a:ext cx="2846705" cy="95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05"/>
              </a:tblGrid>
              <a:tr h="95948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将消息发给与它相关联的交换器.关联只需要通过RoutingKey绑定.  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/>
        </p:nvGraphicFramePr>
        <p:xfrm>
          <a:off x="8338820" y="5166360"/>
          <a:ext cx="2816225" cy="1160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225"/>
              </a:tblGrid>
              <a:tr h="116014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直接模式就是直接走默认的交换器</a:t>
                      </a: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7" grpId="0" bldLvl="0" animBg="1"/>
      <p:bldP spid="13" grpId="0" bldLvl="0" animBg="1"/>
      <p:bldP spid="13" grpId="1" animBg="1"/>
      <p:bldP spid="12" grpId="0" bldLvl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550" y="324485"/>
            <a:ext cx="5997575" cy="659765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 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Docker</a:t>
            </a:r>
            <a:endParaRPr 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098550" y="1149985"/>
          <a:ext cx="10317480" cy="77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480"/>
              </a:tblGrid>
              <a:tr h="7708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将软件的镜像放入容器中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容器通过宿主机进行端口的映射而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client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端利用命令操作宿主机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这样就可以访问对应一个一个之间的容器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从而得到容器里面的服务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1920875"/>
            <a:ext cx="6202045" cy="375348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7301230" y="2729865"/>
          <a:ext cx="4806950" cy="2884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950"/>
              </a:tblGrid>
              <a:tr h="28841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相当于一个大容器，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的镜像相当于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sz="2400">
                          <a:solidFill>
                            <a:schemeClr val="tx1"/>
                          </a:solidFill>
                          <a:sym typeface="+mn-ea"/>
                        </a:rPr>
                        <a:t>容器可 以当做镜像的对象．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一个镜像可以放到不同的容</a:t>
                      </a:r>
                      <a:r>
                        <a:rPr lang="zh-CN" sz="2400">
                          <a:solidFill>
                            <a:schemeClr val="tx1"/>
                          </a:solidFill>
                        </a:rPr>
                        <a:t>器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进行实例化，一个镜像（相当于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sz="2400">
                          <a:solidFill>
                            <a:schemeClr val="tx1"/>
                          </a:solidFill>
                        </a:rPr>
                        <a:t>文件）只有一份，</a:t>
                      </a:r>
                      <a:r>
                        <a:rPr lang="zh-CN" sz="2400">
                          <a:solidFill>
                            <a:schemeClr val="tx1"/>
                          </a:solidFill>
                        </a:rPr>
                        <a:t>里面可以存放多个容器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670" y="235327"/>
            <a:ext cx="6477152" cy="590931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涉及技术点之分库分表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189355" y="2113915"/>
          <a:ext cx="10260330" cy="3566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330"/>
              </a:tblGrid>
              <a:tr h="3566795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sz="3200">
                          <a:solidFill>
                            <a:schemeClr val="tx1"/>
                          </a:solidFill>
                        </a:rPr>
                        <a:t>垂直拆分</a:t>
                      </a:r>
                      <a:endParaRPr sz="32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sz="3200">
                          <a:solidFill>
                            <a:schemeClr val="tx1"/>
                          </a:solidFill>
                        </a:rPr>
                        <a:t>垂直拆分就是要把表按模块划分到不同数据库表中,垂直拆分用于分布式场景。</a:t>
                      </a:r>
                      <a:endParaRPr sz="32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sz="3200">
                          <a:solidFill>
                            <a:schemeClr val="tx1"/>
                          </a:solidFill>
                        </a:rPr>
                        <a:t>分库分表按照一定的规则，对原有的数据库和表进行拆分，把原本存储于一个库的数据分块存储到多个库上，把原本存储于一个表的数据分块存储到多个表上</a:t>
                      </a:r>
                      <a:r>
                        <a:rPr lang="zh-CN" sz="3200">
                          <a:solidFill>
                            <a:schemeClr val="tx1"/>
                          </a:solidFill>
                        </a:rPr>
                        <a:t>。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ClrTx/>
                        <a:buSzTx/>
                        <a:buNone/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099185" y="1155700"/>
          <a:ext cx="10350500" cy="81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0"/>
              </a:tblGrid>
              <a:tr h="8197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000">
                          <a:solidFill>
                            <a:schemeClr val="tx1"/>
                          </a:solidFill>
                          <a:sym typeface="+mn-ea"/>
                        </a:rPr>
                        <a:t>垂直分库分表</a:t>
                      </a:r>
                      <a:endParaRPr lang="zh-CN" altLang="en-US" sz="4000">
                        <a:sym typeface="+mn-ea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98670" y="235327"/>
            <a:ext cx="6477152" cy="590931"/>
          </a:xfrm>
          <a:prstGeom prst="rect">
            <a:avLst/>
          </a:prstGeom>
          <a:solidFill>
            <a:srgbClr val="FFC000"/>
          </a:solidFill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涉及技术点之</a:t>
            </a:r>
            <a:r>
              <a:rPr lang="en-US" altLang="zh-CN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JWT</a:t>
            </a:r>
            <a:endParaRPr lang="en-US" altLang="zh-CN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098550" y="2154555"/>
          <a:ext cx="10351135" cy="401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1135"/>
              </a:tblGrid>
              <a:tr h="4013835">
                <a:tc>
                  <a:txBody>
                    <a:bodyPr/>
                    <a:p>
                      <a:pPr algn="l">
                        <a:buClrTx/>
                        <a:buSzTx/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       </a:t>
                      </a:r>
                      <a:r>
                        <a:rPr sz="3200">
                          <a:solidFill>
                            <a:schemeClr val="tx1"/>
                          </a:solidFill>
                        </a:rPr>
                        <a:t>用Jwt实现Tonken验证机制的,jwt包括头部、载荷与签名,头部描述的是关于该JWT的最基本的信息，类似于一个json对象,在头部指明了签名算法是HS256算法,我们进行BASE64编码得到jwt的第一部分,载荷就是存放有效信息的地方,利用自己的一些规则进行第二部分的加密(过期时间必须要大于签发时间),第三步是通过前两部分进行加盐加密实现的中,将这三部分组成则就生成一个大的字符串这就是我们的Token。</a:t>
                      </a:r>
                      <a:endParaRPr sz="3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098550" y="1165860"/>
          <a:ext cx="10350500" cy="81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500"/>
              </a:tblGrid>
              <a:tr h="8197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4000">
                          <a:solidFill>
                            <a:schemeClr val="tx1"/>
                          </a:solidFill>
                          <a:sym typeface="+mn-ea"/>
                        </a:rPr>
                        <a:t>JWT</a:t>
                      </a:r>
                      <a:r>
                        <a:rPr lang="zh-CN" altLang="en-US" sz="4000">
                          <a:solidFill>
                            <a:schemeClr val="tx1"/>
                          </a:solidFill>
                          <a:sym typeface="+mn-ea"/>
                        </a:rPr>
                        <a:t>生成</a:t>
                      </a:r>
                      <a:r>
                        <a:rPr lang="en-US" altLang="zh-CN" sz="4000">
                          <a:solidFill>
                            <a:schemeClr val="tx1"/>
                          </a:solidFill>
                          <a:sym typeface="+mn-ea"/>
                        </a:rPr>
                        <a:t>token</a:t>
                      </a:r>
                      <a:endParaRPr lang="en-US" altLang="zh-CN" sz="40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五角星 2"/>
          <p:cNvSpPr/>
          <p:nvPr/>
        </p:nvSpPr>
        <p:spPr>
          <a:xfrm>
            <a:off x="3321050" y="558165"/>
            <a:ext cx="6824345" cy="6036310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开发遇到的问题和解决办法</a:t>
            </a:r>
            <a:endParaRPr lang="zh-CN" altLang="en-US" sz="4000" i="1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项目介绍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>
    <p:newsflash/>
  </p:transition>
  <p:timing>
    <p:tnLst>
      <p:par>
        <p:cTn id="1" dur="indefinite" restart="never" nodeType="tmRoot"/>
      </p:par>
    </p:tnLst>
    <p:bldLst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121"/>
          <p:cNvSpPr/>
          <p:nvPr>
            <p:custDataLst>
              <p:tags r:id="rId1"/>
            </p:custDataLst>
          </p:nvPr>
        </p:nvSpPr>
        <p:spPr>
          <a:xfrm>
            <a:off x="5888036" y="5165836"/>
            <a:ext cx="415929" cy="4159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+mn-lt"/>
              <a:ea typeface="+mn-ea"/>
              <a:cs typeface="+mn-cs"/>
              <a:sym typeface="Lato" panose="020F0502020204030203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089025" y="512445"/>
            <a:ext cx="5999480" cy="730250"/>
          </a:xfrm>
          <a:prstGeom prst="rect">
            <a:avLst/>
          </a:prstGeom>
          <a:solidFill>
            <a:srgbClr val="00B0F0"/>
          </a:solidFill>
        </p:spPr>
        <p:txBody>
          <a:bodyPr wrap="square" anchor="b" anchorCtr="0">
            <a:normAutofit fontScale="90000"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项目遇到问题之一</a:t>
            </a:r>
            <a:r>
              <a:rPr 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分布式事务</a:t>
            </a:r>
            <a:endParaRPr lang="zh-CN" altLang="en-US"/>
          </a:p>
        </p:txBody>
      </p:sp>
      <p:pic>
        <p:nvPicPr>
          <p:cNvPr id="5" name="图片 4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15" y="1583690"/>
            <a:ext cx="3350260" cy="452247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7313295" y="1242695"/>
          <a:ext cx="464058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580"/>
              </a:tblGrid>
              <a:tr h="5029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LCN并不生产事务，LCN只是本地事务的搬运工。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     原理：发起方调用接口,去xml创建事务分组,将事务分组的id传入,参与方接收到id时,操作一个假的关闭,不提交事务,当发起方代码执行完成以后,通知协调者,然后转发给参与方,看事务回滚还是提交。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模式特点: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       该模式对代码的嵌入性为低。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       该模式仅限于本地存在连接对象且可通过连接对象控制事务的模块。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       该模式下的事务提交与回滚是由本地事务方控制，对于数据一致性上有较高的保障。</a:t>
                      </a:r>
                      <a:endParaRPr lang="zh-CN" altLang="en-US" sz="1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       该模式缺陷在于代理的连接需要随事务发起方一共释放连接，增加了连接占用的时间。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/>
                        <a:t> 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5067300" y="1583690"/>
          <a:ext cx="2021205" cy="452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205"/>
              </a:tblGrid>
              <a:tr h="4522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  <a:sym typeface="+mn-ea"/>
                        </a:rPr>
                        <a:t>解决方案</a:t>
                      </a:r>
                      <a:r>
                        <a:rPr lang="en-US" altLang="zh-CN" sz="2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  <a:sym typeface="+mn-ea"/>
                        </a:rPr>
                        <a:t>----LCN</a:t>
                      </a:r>
                      <a:endParaRPr lang="zh-CN" altLang="en-US" sz="2800">
                        <a:sym typeface="+mn-ea"/>
                      </a:endParaRPr>
                    </a:p>
                  </a:txBody>
                  <a:tcPr vert="eaVert" anchor="ctr" anchorCtr="0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121"/>
          <p:cNvSpPr/>
          <p:nvPr>
            <p:custDataLst>
              <p:tags r:id="rId1"/>
            </p:custDataLst>
          </p:nvPr>
        </p:nvSpPr>
        <p:spPr>
          <a:xfrm>
            <a:off x="5888036" y="5165836"/>
            <a:ext cx="415929" cy="4159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+mn-lt"/>
              <a:ea typeface="+mn-ea"/>
              <a:cs typeface="+mn-cs"/>
              <a:sym typeface="Lato" panose="020F0502020204030203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89025" y="512445"/>
            <a:ext cx="5999480" cy="730250"/>
          </a:xfrm>
          <a:prstGeom prst="rect">
            <a:avLst/>
          </a:prstGeom>
          <a:solidFill>
            <a:srgbClr val="00B0F0"/>
          </a:solidFill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项目遇到问题之一</a:t>
            </a:r>
            <a:r>
              <a:rPr 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分布式锁</a:t>
            </a:r>
            <a:endParaRPr lang="zh-CN" altLang="en-US"/>
          </a:p>
        </p:txBody>
      </p:sp>
      <p:pic>
        <p:nvPicPr>
          <p:cNvPr id="11" name="图片 10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908175"/>
            <a:ext cx="4162425" cy="387413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5067300" y="1665605"/>
          <a:ext cx="2021205" cy="444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205"/>
              </a:tblGrid>
              <a:tr h="4440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  <a:sym typeface="+mn-ea"/>
                        </a:rPr>
                        <a:t>解决方案</a:t>
                      </a:r>
                      <a:r>
                        <a:rPr lang="en-US" altLang="zh-CN" sz="2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  <a:sym typeface="+mn-ea"/>
                        </a:rPr>
                        <a:t>----zookeeper</a:t>
                      </a:r>
                      <a:endParaRPr lang="en-US" altLang="zh-CN" sz="2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  <a:sym typeface="+mn-ea"/>
                      </a:endParaRPr>
                    </a:p>
                  </a:txBody>
                  <a:tcPr vert="eaVert" anchor="ctr" anchorCtr="0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7313295" y="1242695"/>
          <a:ext cx="464058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580"/>
              </a:tblGrid>
              <a:tr h="5029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     </a:t>
                      </a:r>
                      <a:r>
                        <a:rPr lang="zh-CN" altLang="en-US" sz="24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首先zookeeper通过临时节点,当别人可以将临时节点创建成功时,就可以拿到我们这个锁了,因为节点是不允许重复的,当别人创建节点时,是不可创建的,需要去等待,等锁释放完成以后才可以拿到锁,那么zookeeper里面是怎样管理锁的释放了,zk有一个比较好的概念,就是有一个临时节点的特征.临时节点相当于session会话一关闭的情况下,整个连接将会断开,断开以后节点清空.所以锁就会被释放。</a:t>
                      </a:r>
                      <a:r>
                        <a:rPr lang="zh-CN" altLang="en-US" sz="2400"/>
                        <a:t>  </a:t>
                      </a:r>
                      <a:endParaRPr lang="zh-CN" altLang="en-US" sz="2400"/>
                    </a:p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Shape 4121"/>
          <p:cNvSpPr/>
          <p:nvPr>
            <p:custDataLst>
              <p:tags r:id="rId1"/>
            </p:custDataLst>
          </p:nvPr>
        </p:nvSpPr>
        <p:spPr>
          <a:xfrm>
            <a:off x="5888036" y="5165836"/>
            <a:ext cx="415929" cy="4159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+mn-lt"/>
              <a:ea typeface="+mn-ea"/>
              <a:cs typeface="+mn-cs"/>
              <a:sym typeface="Lato" panose="020F0502020204030203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89025" y="512445"/>
            <a:ext cx="5999480" cy="730250"/>
          </a:xfrm>
          <a:prstGeom prst="rect">
            <a:avLst/>
          </a:prstGeom>
          <a:solidFill>
            <a:srgbClr val="00B0F0"/>
          </a:solidFill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项目遇到问题之一</a:t>
            </a:r>
            <a:r>
              <a:rPr 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跨域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55" y="1992630"/>
            <a:ext cx="4030345" cy="4030980"/>
          </a:xfrm>
          <a:prstGeom prst="rect">
            <a:avLst/>
          </a:prstGeom>
        </p:spPr>
      </p:pic>
      <p:sp>
        <p:nvSpPr>
          <p:cNvPr id="4" name="Shape 4121"/>
          <p:cNvSpPr/>
          <p:nvPr>
            <p:custDataLst>
              <p:tags r:id="rId5"/>
            </p:custDataLst>
          </p:nvPr>
        </p:nvSpPr>
        <p:spPr>
          <a:xfrm>
            <a:off x="6015036" y="5292836"/>
            <a:ext cx="415929" cy="4159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+mn-lt"/>
              <a:ea typeface="+mn-ea"/>
              <a:cs typeface="+mn-cs"/>
              <a:sym typeface="Lato" panose="020F0502020204030203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588078" y="124926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7313295" y="1242695"/>
          <a:ext cx="464058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580"/>
              </a:tblGrid>
              <a:tr h="50292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/>
                        <a:t>  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2800"/>
                        <a:t>      搭建网关的方式,网关方式相当于全部请求到网关,然后进行拦截,将部分分发到具体服务器上,从而保证域名相同,或者我们可以使用    httpclient请求进行转发,但是这个比较占内存,或者使用设置请求头进行跨域 </a:t>
                      </a:r>
                      <a:r>
                        <a:rPr lang="en-US" altLang="zh-CN"/>
                        <a:t> 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5262880" y="1583690"/>
          <a:ext cx="1825625" cy="452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25"/>
              </a:tblGrid>
              <a:tr h="4522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  <a:sym typeface="+mn-ea"/>
                        </a:rPr>
                        <a:t>解决方案</a:t>
                      </a:r>
                      <a:r>
                        <a:rPr lang="en-US" altLang="zh-CN" sz="2800"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  <a:sym typeface="+mn-ea"/>
                        </a:rPr>
                        <a:t>----网关</a:t>
                      </a:r>
                      <a:endParaRPr lang="en-US" altLang="zh-CN" sz="2800"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  <a:sym typeface="+mn-ea"/>
                      </a:endParaRPr>
                    </a:p>
                  </a:txBody>
                  <a:tcPr vert="eaVert" anchor="ctr" anchorCtr="0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89075" y="2647315"/>
            <a:ext cx="9090660" cy="120269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敬 请 各 位 同 学 老 师 </a:t>
            </a:r>
            <a:r>
              <a:rPr lang="zh-CN" altLang="en-US" dirty="0" smtClean="0">
                <a:sym typeface="+mn-ea"/>
              </a:rPr>
              <a:t>指 正</a:t>
            </a:r>
            <a:endParaRPr lang="en-US" altLang="zh-CN"/>
          </a:p>
        </p:txBody>
      </p:sp>
      <p:graphicFrame>
        <p:nvGraphicFramePr>
          <p:cNvPr id="5" name="表格 4"/>
          <p:cNvGraphicFramePr/>
          <p:nvPr/>
        </p:nvGraphicFramePr>
        <p:xfrm>
          <a:off x="3230245" y="4094480"/>
          <a:ext cx="4948555" cy="90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555"/>
              </a:tblGrid>
              <a:tr h="905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400"/>
                        <a:t>谢 谢 观 看</a:t>
                      </a:r>
                      <a:endParaRPr lang="zh-CN" altLang="en-US" sz="4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52525" y="389255"/>
            <a:ext cx="4630420" cy="8534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anchor="b" anchorCtr="0">
            <a:normAutofit fontScale="90000"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项目介绍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1393190"/>
            <a:ext cx="4900295" cy="488061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6024245" y="1392555"/>
          <a:ext cx="5786120" cy="4881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6120"/>
              </a:tblGrid>
              <a:tr h="48812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同好之交是一个年轻人一起互动的社交网络。</a:t>
                      </a:r>
                      <a:endParaRPr lang="zh-CN" altLang="en-US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    如果你是一位技术大牛，你可以在上面发表一些技术言论,在这里言论自由,可以与技术小白加好友关注,然后进行问题的探讨。如果不想错过各种技术交流会，还可以关注一些自己喜欢的频道然后进行预约。可以留言自己的问题，技术名人会为我们一一留言进行解答。如果你有太多的苦恼可以进行多种吐槽，让你放飞自我。</a:t>
                      </a:r>
                      <a:endParaRPr lang="zh-CN" altLang="en-US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在这里,你可以加入年轻人的大圈中,时时关注年轻人的点滴,吐槽年轻人与年轻人的精彩。</a:t>
                      </a:r>
                      <a:endParaRPr lang="en-US" altLang="zh-CN" sz="2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6107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17905" y="203835"/>
            <a:ext cx="4630420" cy="10388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项目 特 色 图 解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7047865" y="3947795"/>
            <a:ext cx="4937760" cy="169545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>
                <a:cs typeface="+mn-lt"/>
              </a:rPr>
              <a:t>采用前后端分离的模块化设计,</a:t>
            </a:r>
            <a:r>
              <a:rPr lang="zh-CN" altLang="en-US" sz="1800">
                <a:cs typeface="+mn-lt"/>
              </a:rPr>
              <a:t>利用</a:t>
            </a:r>
            <a:r>
              <a:rPr lang="en-US" altLang="zh-CN" sz="1800">
                <a:cs typeface="+mn-lt"/>
              </a:rPr>
              <a:t>API</a:t>
            </a:r>
            <a:r>
              <a:rPr lang="zh-CN" altLang="en-US" sz="1800">
                <a:cs typeface="+mn-lt"/>
              </a:rPr>
              <a:t>进行开发</a:t>
            </a:r>
            <a:r>
              <a:rPr lang="en-US" altLang="zh-CN" sz="1800">
                <a:cs typeface="+mn-lt"/>
              </a:rPr>
              <a:t>当企业开发中，前后端分离的开发已经是大势所趋。我们采用了前后端分离的设计思路，前端和后端内容通过课程模块划分。后端可独立于前端单独开发，前端也可独立于后端单独开发，互不影响。</a:t>
            </a:r>
            <a:endParaRPr lang="en-US" altLang="zh-CN" sz="1800">
              <a:cs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6532880" y="1755140"/>
            <a:ext cx="4873625" cy="113792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1800">
                <a:sym typeface="+mn-ea"/>
              </a:rPr>
              <a:t>2的10次方为</a:t>
            </a:r>
            <a:r>
              <a:rPr lang="en-US" altLang="zh-CN" sz="1800"/>
              <a:t>1024,</a:t>
            </a:r>
            <a:r>
              <a:rPr lang="zh-CN" altLang="en-US" sz="1800"/>
              <a:t>而</a:t>
            </a:r>
            <a:r>
              <a:rPr lang="en-US" altLang="zh-CN" sz="1800"/>
              <a:t>1024</a:t>
            </a:r>
            <a:r>
              <a:rPr lang="zh-CN" altLang="en-US" sz="1800"/>
              <a:t>恰好为中国程序员的共同节日</a:t>
            </a:r>
            <a:r>
              <a:rPr lang="en-US" altLang="zh-CN" sz="1800"/>
              <a:t>程序员节是中国程序员的共同节日.程序员就像是一个个1024，以最低调、踏实、核心的功能模块搭建起这个科技世界。</a:t>
            </a:r>
            <a:endParaRPr lang="en-US" altLang="zh-CN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905" y="1353185"/>
            <a:ext cx="9589135" cy="52603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99305" y="324862"/>
            <a:ext cx="6477152" cy="590931"/>
          </a:xfrm>
          <a:prstGeom prst="rect">
            <a:avLst/>
          </a:prstGeom>
        </p:spPr>
        <p:txBody>
          <a:bodyPr wrap="square" anchor="b" anchorCtr="0"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lnSpc>
                <a:spcPct val="90000"/>
              </a:lnSpc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整体架构图</a:t>
            </a:r>
            <a:endParaRPr lang="zh-CN" altLang="en-US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120140"/>
            <a:ext cx="8705850" cy="125031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1828800" y="2761615"/>
          <a:ext cx="8532495" cy="112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2495"/>
              </a:tblGrid>
              <a:tr h="112204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255" y="2493010"/>
            <a:ext cx="8703945" cy="139065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/>
        </p:nvGraphicFramePr>
        <p:xfrm>
          <a:off x="1657350" y="3978910"/>
          <a:ext cx="8705215" cy="81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215"/>
              </a:tblGrid>
              <a:tr h="8185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3978910"/>
            <a:ext cx="8702675" cy="818515"/>
          </a:xfrm>
          <a:prstGeom prst="rect">
            <a:avLst/>
          </a:prstGeom>
        </p:spPr>
      </p:pic>
      <p:graphicFrame>
        <p:nvGraphicFramePr>
          <p:cNvPr id="29" name="表格 28"/>
          <p:cNvGraphicFramePr/>
          <p:nvPr/>
        </p:nvGraphicFramePr>
        <p:xfrm>
          <a:off x="1657350" y="4994910"/>
          <a:ext cx="8705850" cy="132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850"/>
              </a:tblGrid>
              <a:tr h="132651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350" y="4873625"/>
            <a:ext cx="8703310" cy="15690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7cf90ff6d90d50315c50e24a21687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" y="-13335"/>
            <a:ext cx="12158980" cy="6896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16885" y="2317115"/>
            <a:ext cx="6243320" cy="18611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>
              <a:buClrTx/>
              <a:buSzTx/>
              <a:buFontTx/>
            </a:pP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28160" y="2829560"/>
            <a:ext cx="35356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sz="4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功能模块介绍</a:t>
            </a:r>
            <a:endParaRPr lang="en-US" altLang="zh-CN" sz="4400" b="1">
              <a:solidFill>
                <a:schemeClr val="accent4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4582160" cy="11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2160"/>
              </a:tblGrid>
              <a:tr h="113157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微 服 务 的 介 绍</a:t>
                      </a:r>
                      <a:endParaRPr lang="zh-CN" altLang="en-US" sz="440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2958465" y="1790065"/>
          <a:ext cx="8482330" cy="392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2330"/>
              </a:tblGrid>
              <a:tr h="39243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+mn-ea"/>
                        </a:rPr>
                        <a:t>       一个大型复杂软件应用由一个或多个微服务组成。系统中的各个微服务可被独立部署，各个微服务之间是松耦合的。每个微服务仅关注于完成一件任务并很好地完成该任务。在所有情况下，每</a:t>
                      </a:r>
                      <a:r>
                        <a:rPr lang="zh-CN" altLang="en-US" sz="3600"/>
                        <a:t>个任务代表着一个小的业务能力。</a:t>
                      </a:r>
                      <a:endParaRPr lang="zh-CN" altLang="en-US" sz="360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3" name="流程图: 联系 12"/>
          <p:cNvSpPr/>
          <p:nvPr/>
        </p:nvSpPr>
        <p:spPr>
          <a:xfrm>
            <a:off x="297180" y="1717675"/>
            <a:ext cx="1386840" cy="42418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+mj-ea"/>
                <a:ea typeface="+mj-ea"/>
              </a:rPr>
              <a:t>微服务</a:t>
            </a:r>
            <a:endParaRPr lang="zh-CN" altLang="en-US" sz="6000">
              <a:latin typeface="+mj-ea"/>
              <a:ea typeface="+mj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858645" y="3566160"/>
            <a:ext cx="965200" cy="70866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40758" y="-2074"/>
            <a:ext cx="461665" cy="1244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1310005" y="111760"/>
          <a:ext cx="8494395" cy="113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4395"/>
              </a:tblGrid>
              <a:tr h="11303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4400"/>
                        <a:t>微 服 务 介 绍 图 解</a:t>
                      </a:r>
                      <a:endParaRPr lang="zh-CN" altLang="en-US" sz="44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3" name="椭圆 2"/>
          <p:cNvSpPr/>
          <p:nvPr/>
        </p:nvSpPr>
        <p:spPr>
          <a:xfrm>
            <a:off x="563880" y="1324610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(mysql)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4174490" y="1394460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(redis)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7611745" y="1324610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消息队列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563880" y="5089525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交友业务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4174490" y="5089525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搜索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7744460" y="5089525"/>
            <a:ext cx="2765425" cy="1343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</a:t>
            </a:r>
            <a:r>
              <a:rPr lang="en-US" altLang="zh-CN"/>
              <a:t>(</a:t>
            </a:r>
            <a:r>
              <a:rPr lang="zh-CN" altLang="en-US"/>
              <a:t>注册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1" name="流程图: 过程 10"/>
          <p:cNvSpPr/>
          <p:nvPr/>
        </p:nvSpPr>
        <p:spPr>
          <a:xfrm>
            <a:off x="699135" y="3410585"/>
            <a:ext cx="1242695" cy="9372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服务功能</a:t>
            </a:r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1783080" y="3766185"/>
            <a:ext cx="132080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流程图: 过程 13"/>
          <p:cNvSpPr/>
          <p:nvPr/>
        </p:nvSpPr>
        <p:spPr>
          <a:xfrm>
            <a:off x="3103880" y="3409315"/>
            <a:ext cx="1659890" cy="9372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镜像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744460" y="3766820"/>
            <a:ext cx="132080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过程 15"/>
          <p:cNvSpPr/>
          <p:nvPr/>
        </p:nvSpPr>
        <p:spPr>
          <a:xfrm>
            <a:off x="6084570" y="3410585"/>
            <a:ext cx="1659890" cy="9372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4763770" y="3765550"/>
            <a:ext cx="132080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41765" y="3173730"/>
            <a:ext cx="2506345" cy="148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微服务就是同类容器的集合.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5071"/>
</p:tagLst>
</file>

<file path=ppt/tags/tag1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1"/>
  <p:tag name="KSO_WM_UNIT_ID" val="custom20185071_2*l_h_i*1_2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0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0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0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1"/>
  <p:tag name="KSO_WM_UNIT_ID" val="custom20185071_2*l_h_i*1_3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11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19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3"/>
  <p:tag name="KSO_WM_UNIT_ID" val="custom20185071_14*m_i*1_3"/>
  <p:tag name="KSO_WM_UNIT_LAYERLEVEL" val="1_1"/>
  <p:tag name="KSO_WM_BEAUTIFY_FLAG" val="#wm#"/>
  <p:tag name="KSO_WM_TAG_VERSION" val="1.0"/>
  <p:tag name="KSO_WM_DIAGRAM_GROUP_CODE" val="m1-3"/>
  <p:tag name="KSO_WM_UNIT_TEXT_FILL_FORE_SCHEMECOLOR_INDEX" val="1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1"/>
  <p:tag name="KSO_WM_UNIT_ID" val="custom20185071_2*l_h_i*1_4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14*i*5"/>
  <p:tag name="KSO_WM_TEMPLATE_CATEGORY" val="custom"/>
  <p:tag name="KSO_WM_TEMPLATE_INDEX" val="20185071"/>
  <p:tag name="KSO_WM_UNIT_INDEX" val="5"/>
</p:tagLst>
</file>

<file path=ppt/tags/tag121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4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"/>
</p:tagLst>
</file>

<file path=ppt/tags/tag12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4"/>
  <p:tag name="KSO_WM_SLIDE_INDEX" val="14"/>
  <p:tag name="KSO_WM_SLIDE_ITEM_CNT" val="2"/>
  <p:tag name="KSO_WM_SLIDE_LAYOUT" val="a_b_m"/>
  <p:tag name="KSO_WM_SLIDE_LAYOUT_CNT" val="1_1_1"/>
  <p:tag name="KSO_WM_SLIDE_TYPE" val="text"/>
  <p:tag name="KSO_WM_SLIDE_SUBTYPE" val="diag"/>
  <p:tag name="KSO_WM_BEAUTIFY_FLAG" val="#wm#"/>
  <p:tag name="KSO_WM_SLIDE_POSITION" val="59*2"/>
  <p:tag name="KSO_WM_SLIDE_SIZE" val="843*451"/>
  <p:tag name="KSO_WM_DIAGRAM_GROUP_CODE" val="m1-3"/>
</p:tagLst>
</file>

<file path=ppt/tags/tag123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3"/>
  <p:tag name="KSO_WM_UNIT_ID" val="custom20185071_14*m_i*1_3"/>
  <p:tag name="KSO_WM_UNIT_LAYERLEVEL" val="1_1"/>
  <p:tag name="KSO_WM_BEAUTIFY_FLAG" val="#wm#"/>
  <p:tag name="KSO_WM_TAG_VERSION" val="1.0"/>
  <p:tag name="KSO_WM_DIAGRAM_GROUP_CODE" val="m1-3"/>
  <p:tag name="KSO_WM_UNIT_TEXT_FILL_FORE_SCHEMECOLOR_INDEX" val="1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14*i*5"/>
  <p:tag name="KSO_WM_TEMPLATE_CATEGORY" val="custom"/>
  <p:tag name="KSO_WM_TEMPLATE_INDEX" val="20185071"/>
  <p:tag name="KSO_WM_UNIT_INDEX" val="5"/>
</p:tagLst>
</file>

<file path=ppt/tags/tag125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4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"/>
</p:tagLst>
</file>

<file path=ppt/tags/tag12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7"/>
  <p:tag name="KSO_WM_SLIDE_INDEX" val="17"/>
  <p:tag name="KSO_WM_SLIDE_ITEM_CNT" val="2"/>
  <p:tag name="KSO_WM_SLIDE_LAYOUT" val="f_a_b_d"/>
  <p:tag name="KSO_WM_SLIDE_LAYOUT_CNT" val="1_1_1_1"/>
  <p:tag name="KSO_WM_SLIDE_TYPE" val="text"/>
  <p:tag name="KSO_WM_SLIDE_SUBTYPE" val="picTxt"/>
  <p:tag name="KSO_WM_BEAUTIFY_FLAG" val="#wm#"/>
  <p:tag name="KSO_WM_SLIDE_POSITION" val="0*0"/>
  <p:tag name="KSO_WM_SLIDE_SIZE" val="938*540"/>
</p:tagLst>
</file>

<file path=ppt/tags/tag127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3"/>
  <p:tag name="KSO_WM_UNIT_ID" val="custom20185071_14*m_i*1_3"/>
  <p:tag name="KSO_WM_UNIT_LAYERLEVEL" val="1_1"/>
  <p:tag name="KSO_WM_BEAUTIFY_FLAG" val="#wm#"/>
  <p:tag name="KSO_WM_TAG_VERSION" val="1.0"/>
  <p:tag name="KSO_WM_DIAGRAM_GROUP_CODE" val="m1-3"/>
  <p:tag name="KSO_WM_UNIT_TEXT_FILL_FORE_SCHEMECOLOR_INDEX" val="1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14*i*5"/>
  <p:tag name="KSO_WM_TEMPLATE_CATEGORY" val="custom"/>
  <p:tag name="KSO_WM_TEMPLATE_INDEX" val="20185071"/>
  <p:tag name="KSO_WM_UNIT_INDEX" val="5"/>
</p:tagLst>
</file>

<file path=ppt/tags/tag129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4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"/>
</p:tagLst>
</file>

<file path=ppt/tags/tag1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1_1"/>
  <p:tag name="KSO_WM_UNIT_ID" val="custom20185071_2*l_h_a*1_1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TEMPLATE_CATEGORY" val="custom"/>
  <p:tag name="KSO_WM_TEMPLATE_INDEX" val="20185071"/>
  <p:tag name="KSO_WM_UNIT_TYPE" val="m_i"/>
  <p:tag name="KSO_WM_UNIT_INDEX" val="1_3"/>
  <p:tag name="KSO_WM_UNIT_ID" val="custom20185071_14*m_i*1_3"/>
  <p:tag name="KSO_WM_UNIT_LAYERLEVEL" val="1_1"/>
  <p:tag name="KSO_WM_BEAUTIFY_FLAG" val="#wm#"/>
  <p:tag name="KSO_WM_TAG_VERSION" val="1.0"/>
  <p:tag name="KSO_WM_DIAGRAM_GROUP_CODE" val="m1-3"/>
  <p:tag name="KSO_WM_UNIT_TEXT_FILL_FORE_SCHEMECOLOR_INDEX" val="1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14*i*5"/>
  <p:tag name="KSO_WM_TEMPLATE_CATEGORY" val="custom"/>
  <p:tag name="KSO_WM_TEMPLATE_INDEX" val="20185071"/>
  <p:tag name="KSO_WM_UNIT_INDEX" val="5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133.xml><?xml version="1.0" encoding="utf-8"?>
<p:tagLst xmlns:p="http://schemas.openxmlformats.org/presentationml/2006/main">
  <p:tag name="KSO_WM_TEMPLATE_CATEGORY" val="custom"/>
  <p:tag name="KSO_WM_TEMPLATE_INDEX" val="20185071"/>
  <p:tag name="KSO_WM_UNIT_TYPE" val="a"/>
  <p:tag name="KSO_WM_UNIT_INDEX" val="1"/>
  <p:tag name="KSO_WM_UNIT_ID" val="custom20185071_18*a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 YOU"/>
</p:tagLst>
</file>

<file path=ppt/tags/tag13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8"/>
  <p:tag name="KSO_WM_SLIDE_INDEX" val="18"/>
  <p:tag name="KSO_WM_SLIDE_ITEM_CNT" val="2"/>
  <p:tag name="KSO_WM_SLIDE_LAYOUT" val="a_f"/>
  <p:tag name="KSO_WM_SLIDE_LAYOUT_CNT" val="1_1"/>
  <p:tag name="KSO_WM_SLIDE_TYPE" val="endPage"/>
  <p:tag name="KSO_WM_SLIDE_SUBTYPE" val="pureTxt"/>
  <p:tag name="KSO_WM_BEAUTIFY_FLAG" val="#wm#"/>
</p:tagLst>
</file>

<file path=ppt/tags/tag1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2"/>
  <p:tag name="KSO_WM_UNIT_ID" val="custom20185071_2*l_h_i*1_1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2*a*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BEAUTIFY_FLAG" val="#wm#"/>
  <p:tag name="KSO_WM_UNIT_PRESET_TEXT" val="CONTENT"/>
</p:tagLst>
</file>

<file path=ppt/tags/tag1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2_1"/>
  <p:tag name="KSO_WM_UNIT_ID" val="custom20185071_2*l_h_a*1_2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2"/>
  <p:tag name="KSO_WM_UNIT_ID" val="custom20185071_2*l_h_i*1_2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2"/>
  <p:tag name="KSO_WM_UNIT_ID" val="custom20185071_2*l_h_i*1_3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3_1"/>
  <p:tag name="KSO_WM_UNIT_ID" val="custom20185071_2*l_h_a*1_3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5071"/>
</p:tagLst>
</file>

<file path=ppt/tags/tag2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4_1"/>
  <p:tag name="KSO_WM_UNIT_ID" val="custom20185071_2*l_h_a*1_4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2"/>
  <p:tag name="KSO_WM_UNIT_ID" val="custom20185071_2*l_h_i*1_4_2"/>
  <p:tag name="KSO_WM_UNIT_LAYERLEVEL" val="1_1_1"/>
  <p:tag name="KSO_WM_BEAUTIFY_FLAG" val="#wm#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2"/>
  <p:tag name="KSO_WM_SLIDE_INDEX" val="2"/>
  <p:tag name="KSO_WM_SLIDE_ITEM_CNT" val="4"/>
  <p:tag name="KSO_WM_SLIDE_LAYOUT" val="a_l"/>
  <p:tag name="KSO_WM_SLIDE_LAYOUT_CNT" val="1_1"/>
  <p:tag name="KSO_WM_SLIDE_TYPE" val="contents"/>
  <p:tag name="KSO_WM_SLIDE_SUBTYPE" val="diag"/>
  <p:tag name="KSO_WM_BEAUTIFY_FLAG" val="#wm#"/>
  <p:tag name="KSO_WM_DIAGRAM_GROUP_CODE" val="l1-1"/>
</p:tagLst>
</file>

<file path=ppt/tags/tag2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3*a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PART ONE"/>
</p:tagLst>
</file>

<file path=ppt/tags/tag2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3"/>
  <p:tag name="KSO_WM_SLIDE_INDEX" val="3"/>
  <p:tag name="KSO_WM_SLIDE_ITEM_CNT" val="1"/>
  <p:tag name="KSO_WM_SLIDE_LAYOUT" val="a"/>
  <p:tag name="KSO_WM_SLIDE_LAYOUT_CNT" val="1"/>
  <p:tag name="KSO_WM_SLIDE_TYPE" val="sectionTitle"/>
  <p:tag name="KSO_WM_SLIDE_SUBTYPE" val="pureTxt"/>
  <p:tag name="KSO_WM_BEAUTIFY_FLAG" val="#wm#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4*i*4"/>
  <p:tag name="KSO_WM_TEMPLATE_CATEGORY" val="custom"/>
  <p:tag name="KSO_WM_TEMPLATE_INDEX" val="20185071"/>
  <p:tag name="KSO_WM_UNIT_INDEX" val="4"/>
</p:tagLst>
</file>

<file path=ppt/tags/tag2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4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2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4"/>
  <p:tag name="KSO_WM_SLIDE_INDEX" val="4"/>
  <p:tag name="KSO_WM_SLIDE_ITEM_CNT" val="3"/>
  <p:tag name="KSO_WM_SLIDE_LAYOUT" val="a_b_l"/>
  <p:tag name="KSO_WM_SLIDE_LAYOUT_CNT" val="1_1_1"/>
  <p:tag name="KSO_WM_SLIDE_TYPE" val="text"/>
  <p:tag name="KSO_WM_SLIDE_SUBTYPE" val="diag"/>
  <p:tag name="KSO_WM_BEAUTIFY_FLAG" val="#wm#"/>
  <p:tag name="KSO_WM_SLIDE_POSITION" val="35*83"/>
  <p:tag name="KSO_WM_SLIDE_SIZE" val="889*439"/>
  <p:tag name="KSO_WM_DIAGRAM_GROUP_CODE" val="l1-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4*i*4"/>
  <p:tag name="KSO_WM_TEMPLATE_CATEGORY" val="custom"/>
  <p:tag name="KSO_WM_TEMPLATE_INDEX" val="20185071"/>
  <p:tag name="KSO_WM_UNIT_INDEX" val="4"/>
</p:tagLst>
</file>

<file path=ppt/tags/tag2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4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BEAUTIFY_FLAG" val="#wm#"/>
  <p:tag name="KSO_WM_TEMPLATE_THUMBS_INDEX" val="1、2、3、4、5、8、15、16、17、18"/>
</p:tagLst>
</file>

<file path=ppt/tags/tag3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3_1"/>
  <p:tag name="KSO_WM_UNIT_ID" val="custom20185071_4*l_h_f*1_3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f"/>
  <p:tag name="KSO_WM_UNIT_INDEX" val="1_1_1"/>
  <p:tag name="KSO_WM_UNIT_ID" val="custom20185071_4*l_h_f*1_1_1"/>
  <p:tag name="KSO_WM_UNIT_LAYERLEVEL" val="1_1_1"/>
  <p:tag name="KSO_WM_UNIT_VALUE" val="92"/>
  <p:tag name="KSO_WM_UNIT_HIGHLIGHT" val="0"/>
  <p:tag name="KSO_WM_UNIT_COMPATIBLE" val="0"/>
  <p:tag name="KSO_WM_UNIT_CLEAR" val="0"/>
  <p:tag name="KSO_WM_BEAUTIFY_FLAG" val="#wm#"/>
  <p:tag name="KSO_WM_DIAGRAM_GROUP_CODE" val="l1-2"/>
  <p:tag name="KSO_WM_UNIT_PRESET_TEXT" val="Lorem ipsum dolor sit amet, consectetur adipisicing elit, sed do eiusmod tempor incididunt ut labore et dolore magna aliqua. Ut enim ad minim veniam, quis nostrud exercitation ullamco.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1*a*1"/>
  <p:tag name="KSO_WM_UNIT_LAYERLEVEL" val="1"/>
  <p:tag name="KSO_WM_UNIT_VALUE" val="2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GRADUATION_x000B_REPLY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4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1"/>
  <p:tag name="KSO_WM_UNIT_ID" val="custom20185071_2*l_h_i*1_1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1"/>
  <p:tag name="KSO_WM_UNIT_ID" val="custom20185071_2*l_h_i*1_2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1"/>
  <p:tag name="KSO_WM_UNIT_ID" val="custom20185071_2*l_h_i*1_3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4_1"/>
  <p:tag name="KSO_WM_UNIT_ID" val="custom20185071_2*l_h_i*1_4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b"/>
  <p:tag name="KSO_WM_UNIT_INDEX" val="1"/>
  <p:tag name="KSO_WM_UNIT_ID" val="custom20185071_1*b*1"/>
  <p:tag name="KSO_WM_UNIT_LAYERLEVEL" val="1"/>
  <p:tag name="KSO_WM_UNIT_VALUE" val="8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:XXX"/>
</p:tagLst>
</file>

<file path=ppt/tags/tag5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1_1"/>
  <p:tag name="KSO_WM_UNIT_ID" val="custom20185071_2*l_h_a*1_1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2_1"/>
  <p:tag name="KSO_WM_UNIT_ID" val="custom20185071_2*l_h_a*1_2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3_1"/>
  <p:tag name="KSO_WM_UNIT_ID" val="custom20185071_2*l_h_a*1_3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a"/>
  <p:tag name="KSO_WM_UNIT_INDEX" val="1_4_1"/>
  <p:tag name="KSO_WM_UNIT_ID" val="custom20185071_2*l_h_a*1_4_1"/>
  <p:tag name="KSO_WM_UNIT_LAYERLEVEL" val="1_1_1"/>
  <p:tag name="KSO_WM_UNIT_VALUE" val="19"/>
  <p:tag name="KSO_WM_UNIT_HIGHLIGHT" val="0"/>
  <p:tag name="KSO_WM_UNIT_COMPATIBLE" val="0"/>
  <p:tag name="KSO_WM_UNIT_CLEAR" val="0"/>
  <p:tag name="KSO_WM_BEAUTIFY_FLAG" val="#wm#"/>
  <p:tag name="KSO_WM_DIAGRAM_GROUP_CODE" val="l1-1"/>
  <p:tag name="KSO_WM_UNIT_PRESET_TEXT" val="Lorem ipsum dolor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5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5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2_3"/>
  <p:tag name="KSO_WM_UNIT_ID" val="custom20185071_5*l_h_i*1_2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1"/>
  <p:tag name="KSO_WM_SLIDE_INDEX" val="1"/>
  <p:tag name="KSO_WM_SLIDE_ITEM_CNT" val="2"/>
  <p:tag name="KSO_WM_SLIDE_LAYOUT" val="b_a"/>
  <p:tag name="KSO_WM_SLIDE_LAYOUT_CNT" val="1_1"/>
  <p:tag name="KSO_WM_SLIDE_TYPE" val="title"/>
  <p:tag name="KSO_WM_SLIDE_SUBTYPE" val="pureTxt"/>
  <p:tag name="KSO_WM_BEAUTIFY_FLAG" val="#wm#"/>
  <p:tag name="KSO_WM_TEMPLATE_THUMBS_INDEX" val="1、2、3、4、5、8、15、16、17、18、"/>
  <p:tag name="KSO_WM_SLIDE_MODEL_TYPE" val="cover"/>
</p:tagLst>
</file>

<file path=ppt/tags/tag6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3_3"/>
  <p:tag name="KSO_WM_UNIT_ID" val="custom20185071_5*l_h_i*1_3_3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SLIDE_ID" val="custom20185071_5"/>
  <p:tag name="KSO_WM_SLIDE_INDEX" val="5"/>
  <p:tag name="KSO_WM_SLIDE_ITEM_CNT" val="3"/>
  <p:tag name="KSO_WM_SLIDE_LAYOUT" val="a_b_l"/>
  <p:tag name="KSO_WM_SLIDE_LAYOUT_CNT" val="1_1_1"/>
  <p:tag name="KSO_WM_SLIDE_TYPE" val="text"/>
  <p:tag name="KSO_WM_SLIDE_SUBTYPE" val="diag"/>
  <p:tag name="KSO_WM_BEAUTIFY_FLAG" val="#wm#"/>
  <p:tag name="KSO_WM_SLIDE_POSITION" val="39*83"/>
  <p:tag name="KSO_WM_SLIDE_SIZE" val="872*353"/>
  <p:tag name="KSO_WM_DIAGRAM_GROUP_CODE" val="l1-3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6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6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6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6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2*i*0"/>
  <p:tag name="KSO_WM_TEMPLATE_CATEGORY" val="custom"/>
  <p:tag name="KSO_WM_TEMPLATE_INDEX" val="20185071"/>
  <p:tag name="KSO_WM_UNIT_INDEX" val="0"/>
</p:tagLst>
</file>

<file path=ppt/tags/tag7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7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7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78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7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2*i*1"/>
  <p:tag name="KSO_WM_TEMPLATE_CATEGORY" val="custom"/>
  <p:tag name="KSO_WM_TEMPLATE_INDEX" val="20185071"/>
  <p:tag name="KSO_WM_UNIT_INDEX" val="1"/>
</p:tagLst>
</file>

<file path=ppt/tags/tag80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83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84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4"/>
  <p:tag name="KSO_WM_UNIT_ID" val="custom20185071_5*l_h_i*1_1_4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5"/>
  <p:tag name="KSO_WM_UNIT_ID" val="custom20185071_5*l_h_i*1_1_5"/>
  <p:tag name="KSO_WM_UNIT_LAYERLEVEL" val="1_1_1"/>
  <p:tag name="KSO_WM_BEAUTIFY_FLAG" val="#wm#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8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1"/>
  <p:tag name="KSO_WM_UNIT_ID" val="custom20185071_2*l_h_i*1_1_1"/>
  <p:tag name="KSO_WM_UNIT_LAYERLEVEL" val="1_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92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95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71"/>
</p:tagLst>
</file>

<file path=ppt/tags/tag97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l_h_i"/>
  <p:tag name="KSO_WM_UNIT_INDEX" val="1_1_3"/>
  <p:tag name="KSO_WM_UNIT_ID" val="custom20185071_5*l_h_i*1_1_3"/>
  <p:tag name="KSO_WM_UNIT_LAYERLEVEL" val="1_1_1"/>
  <p:tag name="KSO_WM_BEAUTIFY_FLAG" val="#wm#"/>
  <p:tag name="KSO_WM_DIAGRAM_GROUP_CODE" val="l1-3"/>
  <p:tag name="KSO_WM_UNIT_LINE_FORE_SCHEMECOLOR_INDEX" val="5"/>
  <p:tag name="KSO_WM_UNIT_LINE_FILL_TYPE" val="2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5071_5*i*12"/>
  <p:tag name="KSO_WM_TEMPLATE_CATEGORY" val="custom"/>
  <p:tag name="KSO_WM_TEMPLATE_INDEX" val="20185071"/>
  <p:tag name="KSO_WM_UNIT_INDEX" val="12"/>
</p:tagLst>
</file>

<file path=ppt/tags/tag99.xml><?xml version="1.0" encoding="utf-8"?>
<p:tagLst xmlns:p="http://schemas.openxmlformats.org/presentationml/2006/main">
  <p:tag name="KSO_WM_TEMPLATE_CATEGORY" val="custom"/>
  <p:tag name="KSO_WM_TEMPLATE_INDEX" val="20185071"/>
  <p:tag name="KSO_WM_TAG_VERSION" val="1.0"/>
  <p:tag name="KSO_WM_UNIT_TYPE" val="a"/>
  <p:tag name="KSO_WM_UNIT_INDEX" val="1"/>
  <p:tag name="KSO_WM_UNIT_ID" val="custom20185071_5*a*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"/>
</p:tagLst>
</file>

<file path=ppt/theme/theme1.xml><?xml version="1.0" encoding="utf-8"?>
<a:theme xmlns:a="http://schemas.openxmlformats.org/drawingml/2006/main" name="1_Office 主题​​">
  <a:themeElements>
    <a:clrScheme name="自定义 61">
      <a:dk1>
        <a:srgbClr val="000000"/>
      </a:dk1>
      <a:lt1>
        <a:srgbClr val="FFFFFF"/>
      </a:lt1>
      <a:dk2>
        <a:srgbClr val="8395FD"/>
      </a:dk2>
      <a:lt2>
        <a:srgbClr val="E7E6E6"/>
      </a:lt2>
      <a:accent1>
        <a:srgbClr val="304EFC"/>
      </a:accent1>
      <a:accent2>
        <a:srgbClr val="536DFE"/>
      </a:accent2>
      <a:accent3>
        <a:srgbClr val="304EFC"/>
      </a:accent3>
      <a:accent4>
        <a:srgbClr val="304EFC"/>
      </a:accent4>
      <a:accent5>
        <a:srgbClr val="304EFC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8395FD"/>
    </a:dk2>
    <a:lt2>
      <a:srgbClr val="E7E6E6"/>
    </a:lt2>
    <a:accent1>
      <a:srgbClr val="304EFC"/>
    </a:accent1>
    <a:accent2>
      <a:srgbClr val="536DFE"/>
    </a:accent2>
    <a:accent3>
      <a:srgbClr val="304EFC"/>
    </a:accent3>
    <a:accent4>
      <a:srgbClr val="304EFC"/>
    </a:accent4>
    <a:accent5>
      <a:srgbClr val="304EFC"/>
    </a:accent5>
    <a:accent6>
      <a:srgbClr val="FFFFFF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4238</Words>
  <Application>WPS 演示</Application>
  <PresentationFormat>宽屏</PresentationFormat>
  <Paragraphs>310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等线</vt:lpstr>
      <vt:lpstr>微软雅黑</vt:lpstr>
      <vt:lpstr>华文细黑</vt:lpstr>
      <vt:lpstr>Arial Unicode MS</vt:lpstr>
      <vt:lpstr>Arial</vt:lpstr>
      <vt:lpstr>Lato</vt:lpstr>
      <vt:lpstr>Calibri</vt:lpstr>
      <vt:lpstr>华文中宋</vt:lpstr>
      <vt:lpstr>华文仿宋</vt:lpstr>
      <vt:lpstr>华文宋体</vt:lpstr>
      <vt:lpstr>华文彩云</vt:lpstr>
      <vt:lpstr>华文楷体</vt:lpstr>
      <vt:lpstr>1_Office 主题​​</vt:lpstr>
      <vt:lpstr>同好之交项目亮点答辩 </vt:lpstr>
      <vt:lpstr>PowerPoint 演示文稿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敬 请 各 位 同 学 老 师 指 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17760</cp:lastModifiedBy>
  <cp:revision>20</cp:revision>
  <dcterms:created xsi:type="dcterms:W3CDTF">2019-04-01T10:35:00Z</dcterms:created>
  <dcterms:modified xsi:type="dcterms:W3CDTF">2019-05-05T01:14:16Z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